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Playfair Display"/>
      <p:regular r:id="rId16"/>
      <p:bold r:id="rId17"/>
      <p:italic r:id="rId18"/>
      <p:boldItalic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7.xml"/><Relationship Id="rId22" Type="http://schemas.openxmlformats.org/officeDocument/2006/relationships/font" Target="fonts/OpenSans-italic.fntdata"/><Relationship Id="rId10" Type="http://schemas.openxmlformats.org/officeDocument/2006/relationships/slide" Target="slides/slide6.xml"/><Relationship Id="rId21"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layfairDisplay-bold.fntdata"/><Relationship Id="rId16" Type="http://schemas.openxmlformats.org/officeDocument/2006/relationships/font" Target="fonts/PlayfairDisplay-regular.fntdata"/><Relationship Id="rId5" Type="http://schemas.openxmlformats.org/officeDocument/2006/relationships/slide" Target="slides/slide1.xml"/><Relationship Id="rId19" Type="http://schemas.openxmlformats.org/officeDocument/2006/relationships/font" Target="fonts/PlayfairDisplay-boldItalic.fntdata"/><Relationship Id="rId6" Type="http://schemas.openxmlformats.org/officeDocument/2006/relationships/slide" Target="slides/slide2.xml"/><Relationship Id="rId18" Type="http://schemas.openxmlformats.org/officeDocument/2006/relationships/font" Target="fonts/PlayfairDisplay-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7.gif"/><Relationship Id="rId5" Type="http://schemas.openxmlformats.org/officeDocument/2006/relationships/image" Target="../media/image19.jpg"/><Relationship Id="rId6"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gif"/><Relationship Id="rId4" Type="http://schemas.openxmlformats.org/officeDocument/2006/relationships/image" Target="../media/image7.gif"/><Relationship Id="rId5" Type="http://schemas.openxmlformats.org/officeDocument/2006/relationships/image" Target="../media/image1.gif"/><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gi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gif"/><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nvSpPr>
        <p:spPr>
          <a:xfrm>
            <a:off x="311700" y="431125"/>
            <a:ext cx="8520600" cy="2834400"/>
          </a:xfrm>
          <a:prstGeom prst="rect">
            <a:avLst/>
          </a:prstGeom>
          <a:noFill/>
          <a:ln>
            <a:noFill/>
          </a:ln>
        </p:spPr>
        <p:txBody>
          <a:bodyPr anchorCtr="0" anchor="b" bIns="91425" lIns="91425" rIns="91425" tIns="91425">
            <a:noAutofit/>
          </a:bodyPr>
          <a:lstStyle/>
          <a:p>
            <a:pPr lvl="0" rtl="0" algn="ctr">
              <a:spcBef>
                <a:spcPts val="0"/>
              </a:spcBef>
              <a:buNone/>
            </a:pPr>
            <a:r>
              <a:rPr b="1" lang="en-GB" sz="3600">
                <a:latin typeface="Playfair Display"/>
                <a:ea typeface="Playfair Display"/>
                <a:cs typeface="Playfair Display"/>
                <a:sym typeface="Playfair Display"/>
              </a:rPr>
              <a:t>Deliver 2</a:t>
            </a:r>
          </a:p>
          <a:p>
            <a:pPr indent="0" lvl="0" marL="0" rtl="0" algn="ctr">
              <a:spcBef>
                <a:spcPts val="0"/>
              </a:spcBef>
              <a:buNone/>
            </a:pPr>
            <a:r>
              <a:rPr b="1" lang="en-GB" sz="3300">
                <a:solidFill>
                  <a:schemeClr val="dk1"/>
                </a:solidFill>
                <a:latin typeface="Playfair Display"/>
                <a:ea typeface="Playfair Display"/>
                <a:cs typeface="Playfair Display"/>
                <a:sym typeface="Playfair Display"/>
              </a:rPr>
              <a:t>Im</a:t>
            </a:r>
            <a:r>
              <a:rPr b="1" lang="en-GB" sz="3300">
                <a:latin typeface="Playfair Display"/>
                <a:ea typeface="Playfair Display"/>
                <a:cs typeface="Playfair Display"/>
                <a:sym typeface="Playfair Display"/>
              </a:rPr>
              <a:t>age Segmentation</a:t>
            </a:r>
          </a:p>
          <a:p>
            <a:pPr lvl="0" rtl="0" algn="ctr">
              <a:spcBef>
                <a:spcPts val="0"/>
              </a:spcBef>
              <a:buNone/>
            </a:pPr>
            <a:r>
              <a:t/>
            </a:r>
            <a:endParaRPr b="1" sz="3600">
              <a:latin typeface="Playfair Display"/>
              <a:ea typeface="Playfair Display"/>
              <a:cs typeface="Playfair Display"/>
              <a:sym typeface="Playfair Display"/>
            </a:endParaRPr>
          </a:p>
          <a:p>
            <a:pPr lvl="0" rtl="0" algn="ctr">
              <a:spcBef>
                <a:spcPts val="0"/>
              </a:spcBef>
              <a:buNone/>
            </a:pPr>
            <a:r>
              <a:rPr b="1" lang="en-GB" sz="2000">
                <a:solidFill>
                  <a:srgbClr val="434343"/>
                </a:solidFill>
                <a:latin typeface="Playfair Display"/>
                <a:ea typeface="Playfair Display"/>
                <a:cs typeface="Playfair Display"/>
                <a:sym typeface="Playfair Display"/>
              </a:rPr>
              <a:t>Team 12</a:t>
            </a:r>
          </a:p>
          <a:p>
            <a:pPr lvl="0" rtl="0" algn="ctr">
              <a:spcBef>
                <a:spcPts val="0"/>
              </a:spcBef>
              <a:buNone/>
            </a:pPr>
            <a:r>
              <a:t/>
            </a:r>
            <a:endParaRPr i="1" sz="1600">
              <a:solidFill>
                <a:srgbClr val="CC0000"/>
              </a:solidFill>
              <a:latin typeface="Open Sans"/>
              <a:ea typeface="Open Sans"/>
              <a:cs typeface="Open Sans"/>
              <a:sym typeface="Open Sans"/>
            </a:endParaRPr>
          </a:p>
        </p:txBody>
      </p:sp>
      <p:cxnSp>
        <p:nvCxnSpPr>
          <p:cNvPr id="55" name="Shape 55"/>
          <p:cNvCxnSpPr/>
          <p:nvPr/>
        </p:nvCxnSpPr>
        <p:spPr>
          <a:xfrm>
            <a:off x="1288625" y="2934625"/>
            <a:ext cx="6668700" cy="0"/>
          </a:xfrm>
          <a:prstGeom prst="straightConnector1">
            <a:avLst/>
          </a:prstGeom>
          <a:noFill/>
          <a:ln cap="flat" cmpd="sng" w="19050">
            <a:solidFill>
              <a:srgbClr val="666666"/>
            </a:solidFill>
            <a:prstDash val="solid"/>
            <a:round/>
            <a:headEnd len="lg" w="lg" type="none"/>
            <a:tailEnd len="lg" w="lg" type="none"/>
          </a:ln>
        </p:spPr>
      </p:cxnSp>
      <p:sp>
        <p:nvSpPr>
          <p:cNvPr id="56" name="Shape 56"/>
          <p:cNvSpPr txBox="1"/>
          <p:nvPr/>
        </p:nvSpPr>
        <p:spPr>
          <a:xfrm>
            <a:off x="838200" y="2960575"/>
            <a:ext cx="7615200" cy="496800"/>
          </a:xfrm>
          <a:prstGeom prst="rect">
            <a:avLst/>
          </a:prstGeom>
          <a:noFill/>
          <a:ln>
            <a:noFill/>
          </a:ln>
        </p:spPr>
        <p:txBody>
          <a:bodyPr anchorCtr="0" anchor="ctr" bIns="91425" lIns="91425" rIns="91425" tIns="91425">
            <a:noAutofit/>
          </a:bodyPr>
          <a:lstStyle/>
          <a:p>
            <a:pPr lvl="0" rtl="0" algn="ctr">
              <a:spcBef>
                <a:spcPts val="0"/>
              </a:spcBef>
              <a:buNone/>
            </a:pPr>
            <a:r>
              <a:rPr i="1" lang="en-GB" sz="1600">
                <a:solidFill>
                  <a:srgbClr val="434343"/>
                </a:solidFill>
                <a:latin typeface="Calibri"/>
                <a:ea typeface="Calibri"/>
                <a:cs typeface="Calibri"/>
                <a:sym typeface="Calibri"/>
              </a:rPr>
              <a:t>Sergio Sancho &amp;</a:t>
            </a:r>
            <a:r>
              <a:rPr i="1" lang="en-GB" sz="1600">
                <a:solidFill>
                  <a:srgbClr val="434343"/>
                </a:solidFill>
                <a:latin typeface="Calibri"/>
                <a:ea typeface="Calibri"/>
                <a:cs typeface="Calibri"/>
                <a:sym typeface="Calibri"/>
              </a:rPr>
              <a:t> Axel Barroso</a:t>
            </a:r>
          </a:p>
        </p:txBody>
      </p:sp>
      <p:grpSp>
        <p:nvGrpSpPr>
          <p:cNvPr id="57" name="Shape 57"/>
          <p:cNvGrpSpPr/>
          <p:nvPr/>
        </p:nvGrpSpPr>
        <p:grpSpPr>
          <a:xfrm>
            <a:off x="0" y="4112700"/>
            <a:ext cx="9144000" cy="1128625"/>
            <a:chOff x="0" y="4112700"/>
            <a:chExt cx="9144000" cy="1128625"/>
          </a:xfrm>
        </p:grpSpPr>
        <p:sp>
          <p:nvSpPr>
            <p:cNvPr id="58" name="Shape 58"/>
            <p:cNvSpPr/>
            <p:nvPr/>
          </p:nvSpPr>
          <p:spPr>
            <a:xfrm>
              <a:off x="0" y="4249425"/>
              <a:ext cx="9144000" cy="9282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pic>
          <p:nvPicPr>
            <p:cNvPr id="59" name="Shape 59"/>
            <p:cNvPicPr preferRelativeResize="0"/>
            <p:nvPr/>
          </p:nvPicPr>
          <p:blipFill>
            <a:blip r:embed="rId3">
              <a:alphaModFix/>
            </a:blip>
            <a:stretch>
              <a:fillRect/>
            </a:stretch>
          </p:blipFill>
          <p:spPr>
            <a:xfrm>
              <a:off x="8015375" y="4112700"/>
              <a:ext cx="1128625" cy="1128625"/>
            </a:xfrm>
            <a:prstGeom prst="rect">
              <a:avLst/>
            </a:prstGeom>
            <a:noFill/>
            <a:ln>
              <a:noFill/>
            </a:ln>
          </p:spPr>
        </p:pic>
        <p:sp>
          <p:nvSpPr>
            <p:cNvPr id="60" name="Shape 60"/>
            <p:cNvSpPr txBox="1"/>
            <p:nvPr/>
          </p:nvSpPr>
          <p:spPr>
            <a:xfrm>
              <a:off x="2814975" y="4248075"/>
              <a:ext cx="5191500" cy="928200"/>
            </a:xfrm>
            <a:prstGeom prst="rect">
              <a:avLst/>
            </a:prstGeom>
            <a:noFill/>
            <a:ln>
              <a:noFill/>
            </a:ln>
          </p:spPr>
          <p:txBody>
            <a:bodyPr anchorCtr="0" anchor="t" bIns="91425" lIns="91425" rIns="91425" tIns="91425">
              <a:noAutofit/>
            </a:bodyPr>
            <a:lstStyle/>
            <a:p>
              <a:pPr lvl="0" rtl="0" algn="r">
                <a:spcBef>
                  <a:spcPts val="0"/>
                </a:spcBef>
                <a:buNone/>
              </a:pPr>
              <a:r>
                <a:rPr b="1" lang="en-GB" sz="1300">
                  <a:solidFill>
                    <a:srgbClr val="434343"/>
                  </a:solidFill>
                  <a:latin typeface="Open Sans"/>
                  <a:ea typeface="Open Sans"/>
                  <a:cs typeface="Open Sans"/>
                  <a:sym typeface="Open Sans"/>
                </a:rPr>
                <a:t>M2</a:t>
              </a:r>
              <a:r>
                <a:rPr lang="en-GB" sz="1300">
                  <a:solidFill>
                    <a:srgbClr val="434343"/>
                  </a:solidFill>
                  <a:latin typeface="Open Sans"/>
                  <a:ea typeface="Open Sans"/>
                  <a:cs typeface="Open Sans"/>
                  <a:sym typeface="Open Sans"/>
                </a:rPr>
                <a:t>: </a:t>
              </a:r>
              <a:r>
                <a:rPr b="1" lang="en-GB" sz="1300">
                  <a:solidFill>
                    <a:srgbClr val="434343"/>
                  </a:solidFill>
                  <a:latin typeface="Open Sans"/>
                  <a:ea typeface="Open Sans"/>
                  <a:cs typeface="Open Sans"/>
                  <a:sym typeface="Open Sans"/>
                </a:rPr>
                <a:t>Optimisation and Inference for Computer Vision</a:t>
              </a:r>
            </a:p>
            <a:p>
              <a:pPr lvl="0" rtl="0" algn="r">
                <a:spcBef>
                  <a:spcPts val="0"/>
                </a:spcBef>
                <a:buNone/>
              </a:pPr>
              <a:r>
                <a:rPr lang="en-GB" sz="1200">
                  <a:solidFill>
                    <a:srgbClr val="434343"/>
                  </a:solidFill>
                  <a:latin typeface="Open Sans"/>
                  <a:ea typeface="Open Sans"/>
                  <a:cs typeface="Open Sans"/>
                  <a:sym typeface="Open Sans"/>
                </a:rPr>
                <a:t>Masters in Computer Vision</a:t>
              </a:r>
            </a:p>
            <a:p>
              <a:pPr lvl="0" rtl="0" algn="r">
                <a:spcBef>
                  <a:spcPts val="0"/>
                </a:spcBef>
                <a:buNone/>
              </a:pPr>
              <a:r>
                <a:t/>
              </a:r>
              <a:endParaRPr sz="1200">
                <a:solidFill>
                  <a:srgbClr val="434343"/>
                </a:solidFill>
                <a:latin typeface="Open Sans"/>
                <a:ea typeface="Open Sans"/>
                <a:cs typeface="Open Sans"/>
                <a:sym typeface="Open Sans"/>
              </a:endParaRPr>
            </a:p>
            <a:p>
              <a:pPr lvl="0" rtl="0" algn="r">
                <a:spcBef>
                  <a:spcPts val="0"/>
                </a:spcBef>
                <a:buNone/>
              </a:pPr>
              <a:r>
                <a:t/>
              </a:r>
              <a:endParaRPr i="1" sz="1000">
                <a:solidFill>
                  <a:srgbClr val="434343"/>
                </a:solidFill>
                <a:latin typeface="Open Sans"/>
                <a:ea typeface="Open Sans"/>
                <a:cs typeface="Open Sans"/>
                <a:sym typeface="Open Sans"/>
              </a:endParaRPr>
            </a:p>
          </p:txBody>
        </p:sp>
        <p:sp>
          <p:nvSpPr>
            <p:cNvPr id="61" name="Shape 61"/>
            <p:cNvSpPr txBox="1"/>
            <p:nvPr/>
          </p:nvSpPr>
          <p:spPr>
            <a:xfrm>
              <a:off x="6495125" y="4734025"/>
              <a:ext cx="1462200" cy="431100"/>
            </a:xfrm>
            <a:prstGeom prst="rect">
              <a:avLst/>
            </a:prstGeom>
            <a:noFill/>
            <a:ln>
              <a:noFill/>
            </a:ln>
          </p:spPr>
          <p:txBody>
            <a:bodyPr anchorCtr="0" anchor="ctr" bIns="91425" lIns="91425" rIns="91425" tIns="91425">
              <a:noAutofit/>
            </a:bodyPr>
            <a:lstStyle/>
            <a:p>
              <a:pPr lvl="0" rtl="0" algn="r">
                <a:spcBef>
                  <a:spcPts val="0"/>
                </a:spcBef>
                <a:buNone/>
              </a:pPr>
              <a:r>
                <a:rPr i="1" lang="en-GB" sz="1000">
                  <a:solidFill>
                    <a:srgbClr val="434343"/>
                  </a:solidFill>
                  <a:latin typeface="Open Sans"/>
                  <a:ea typeface="Open Sans"/>
                  <a:cs typeface="Open Sans"/>
                  <a:sym typeface="Open Sans"/>
                </a:rPr>
                <a:t>Universitat Autònoma </a:t>
              </a:r>
            </a:p>
            <a:p>
              <a:pPr lvl="0" rtl="0" algn="r">
                <a:spcBef>
                  <a:spcPts val="0"/>
                </a:spcBef>
                <a:buNone/>
              </a:pPr>
              <a:r>
                <a:rPr i="1" lang="en-GB" sz="1000">
                  <a:solidFill>
                    <a:srgbClr val="434343"/>
                  </a:solidFill>
                  <a:latin typeface="Open Sans"/>
                  <a:ea typeface="Open Sans"/>
                  <a:cs typeface="Open Sans"/>
                  <a:sym typeface="Open Sans"/>
                </a:rPr>
                <a:t>de Barcelona</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(III)</a:t>
            </a:r>
          </a:p>
        </p:txBody>
      </p:sp>
      <p:cxnSp>
        <p:nvCxnSpPr>
          <p:cNvPr id="170" name="Shape 17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71" name="Shape 171"/>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72" name="Shape 172"/>
          <p:cNvSpPr/>
          <p:nvPr/>
        </p:nvSpPr>
        <p:spPr>
          <a:xfrm>
            <a:off x="3105825" y="1113900"/>
            <a:ext cx="5563500" cy="1800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440925" y="1114050"/>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HOLA CAROLA</a:t>
            </a:r>
          </a:p>
          <a:p>
            <a:pPr lvl="0" rtl="0">
              <a:spcBef>
                <a:spcPts val="0"/>
              </a:spcBef>
              <a:buNone/>
            </a:pPr>
            <a:r>
              <a:t/>
            </a:r>
            <a:endParaRPr/>
          </a:p>
          <a:p>
            <a:pPr lvl="0" rtl="0">
              <a:spcBef>
                <a:spcPts val="0"/>
              </a:spcBef>
              <a:buNone/>
            </a:pPr>
            <a:r>
              <a:t/>
            </a:r>
            <a:endParaRPr/>
          </a:p>
        </p:txBody>
      </p:sp>
      <p:sp>
        <p:nvSpPr>
          <p:cNvPr id="174" name="Shape 174"/>
          <p:cNvSpPr txBox="1"/>
          <p:nvPr/>
        </p:nvSpPr>
        <p:spPr>
          <a:xfrm>
            <a:off x="440975" y="1435650"/>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1.0</a:t>
            </a:r>
          </a:p>
          <a:p>
            <a:pPr lvl="0" rtl="0">
              <a:spcBef>
                <a:spcPts val="0"/>
              </a:spcBef>
              <a:buNone/>
            </a:pPr>
            <a:r>
              <a:rPr lang="en-GB"/>
              <a:t>dt = 0.5</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40</a:t>
            </a:r>
          </a:p>
          <a:p>
            <a:pPr lvl="0" rtl="0">
              <a:spcBef>
                <a:spcPts val="0"/>
              </a:spcBef>
              <a:buNone/>
            </a:pPr>
            <a:r>
              <a:t/>
            </a:r>
            <a:endParaRPr/>
          </a:p>
        </p:txBody>
      </p:sp>
      <p:sp>
        <p:nvSpPr>
          <p:cNvPr id="175" name="Shape 1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76" name="Shape 176"/>
          <p:cNvSpPr txBox="1"/>
          <p:nvPr/>
        </p:nvSpPr>
        <p:spPr>
          <a:xfrm>
            <a:off x="441075" y="3224475"/>
            <a:ext cx="8229600" cy="1756200"/>
          </a:xfrm>
          <a:prstGeom prst="rect">
            <a:avLst/>
          </a:prstGeom>
          <a:noFill/>
          <a:ln>
            <a:noFill/>
          </a:ln>
        </p:spPr>
        <p:txBody>
          <a:bodyPr anchorCtr="0" anchor="t" bIns="91425" lIns="91425" rIns="91425" tIns="91425">
            <a:noAutofit/>
          </a:bodyPr>
          <a:lstStyle/>
          <a:p>
            <a:pPr lvl="0" rtl="0" algn="just">
              <a:spcBef>
                <a:spcPts val="0"/>
              </a:spcBef>
              <a:buNone/>
            </a:pPr>
            <a:r>
              <a:rPr lang="en-GB"/>
              <a:t>This image is quite easy to </a:t>
            </a:r>
            <a:r>
              <a:rPr lang="en-GB"/>
              <a:t>segment</a:t>
            </a:r>
            <a:r>
              <a:rPr lang="en-GB"/>
              <a:t>, the convergence comes after a few iteration. As we see, the regions are well-defined. That is basically because it is a mask, it has no noise. </a:t>
            </a:r>
            <a:br>
              <a:rPr lang="en-GB"/>
            </a:br>
            <a:br>
              <a:rPr lang="en-GB"/>
            </a:br>
            <a:r>
              <a:rPr lang="en-GB"/>
              <a:t>We used </a:t>
            </a:r>
            <a:r>
              <a:rPr lang="en-GB">
                <a:solidFill>
                  <a:schemeClr val="dk1"/>
                </a:solidFill>
              </a:rPr>
              <a:t>Chan-Vese algorithm</a:t>
            </a:r>
            <a:r>
              <a:rPr lang="en-GB"/>
              <a:t> to obtain a </a:t>
            </a:r>
            <a:r>
              <a:rPr lang="en-GB"/>
              <a:t>smoother </a:t>
            </a:r>
            <a:r>
              <a:rPr lang="en-GB"/>
              <a:t>mask. This makes us easier the following inpainting process. We used </a:t>
            </a:r>
            <a:r>
              <a:rPr i="1" lang="en-GB"/>
              <a:t>mu</a:t>
            </a:r>
            <a:r>
              <a:rPr lang="en-GB"/>
              <a:t> of 1 that penalizes the length of the curve, that is why we obtained a smoother mask for all regions. Using smaller </a:t>
            </a:r>
            <a:r>
              <a:rPr i="1" lang="en-GB"/>
              <a:t>mu</a:t>
            </a:r>
            <a:r>
              <a:rPr lang="en-GB"/>
              <a:t>, we would obtain a more accurate segmentation. On the other hand, </a:t>
            </a:r>
            <a:r>
              <a:rPr lang="en-GB"/>
              <a:t>using a higher </a:t>
            </a:r>
            <a:r>
              <a:rPr i="1" lang="en-GB"/>
              <a:t>mu</a:t>
            </a:r>
            <a:r>
              <a:rPr lang="en-GB"/>
              <a:t>, we would obtain a really flat area. We could even lose letter segmentation. We also can play with the tolerance to obtain a similar result. </a:t>
            </a:r>
          </a:p>
        </p:txBody>
      </p:sp>
      <p:pic>
        <p:nvPicPr>
          <p:cNvPr descr="holacarola_end.png" id="177" name="Shape 177"/>
          <p:cNvPicPr preferRelativeResize="0"/>
          <p:nvPr/>
        </p:nvPicPr>
        <p:blipFill rotWithShape="1">
          <a:blip r:embed="rId3">
            <a:alphaModFix/>
          </a:blip>
          <a:srcRect b="10888" l="13382" r="9576" t="7365"/>
          <a:stretch/>
        </p:blipFill>
        <p:spPr>
          <a:xfrm>
            <a:off x="6422824" y="1172072"/>
            <a:ext cx="2094100" cy="1666377"/>
          </a:xfrm>
          <a:prstGeom prst="rect">
            <a:avLst/>
          </a:prstGeom>
          <a:noFill/>
          <a:ln>
            <a:noFill/>
          </a:ln>
        </p:spPr>
      </p:pic>
      <p:pic>
        <p:nvPicPr>
          <p:cNvPr id="178" name="Shape 178"/>
          <p:cNvPicPr preferRelativeResize="0"/>
          <p:nvPr/>
        </p:nvPicPr>
        <p:blipFill>
          <a:blip r:embed="rId4">
            <a:alphaModFix/>
          </a:blip>
          <a:stretch>
            <a:fillRect/>
          </a:stretch>
        </p:blipFill>
        <p:spPr>
          <a:xfrm>
            <a:off x="3450624" y="1179899"/>
            <a:ext cx="2094100" cy="1649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Optional </a:t>
            </a:r>
            <a:r>
              <a:rPr b="1" lang="en-GB" sz="2500">
                <a:solidFill>
                  <a:srgbClr val="351C75"/>
                </a:solidFill>
                <a:latin typeface="Playfair Display"/>
                <a:ea typeface="Playfair Display"/>
                <a:cs typeface="Playfair Display"/>
                <a:sym typeface="Playfair Display"/>
              </a:rPr>
              <a:t>task</a:t>
            </a:r>
          </a:p>
          <a:p>
            <a:pPr lvl="0" rtl="0">
              <a:spcBef>
                <a:spcPts val="0"/>
              </a:spcBef>
              <a:buNone/>
            </a:pPr>
            <a:r>
              <a:rPr b="1" lang="en-GB" sz="1800">
                <a:solidFill>
                  <a:srgbClr val="351C75"/>
                </a:solidFill>
                <a:latin typeface="Playfair Display"/>
                <a:ea typeface="Playfair Display"/>
                <a:cs typeface="Playfair Display"/>
                <a:sym typeface="Playfair Display"/>
              </a:rPr>
              <a:t>Part I: </a:t>
            </a:r>
            <a:r>
              <a:rPr b="1" lang="en-GB" sz="1800">
                <a:solidFill>
                  <a:srgbClr val="351C75"/>
                </a:solidFill>
                <a:latin typeface="Playfair Display"/>
                <a:ea typeface="Playfair Display"/>
                <a:cs typeface="Playfair Display"/>
                <a:sym typeface="Playfair Display"/>
              </a:rPr>
              <a:t>Test with our own images</a:t>
            </a:r>
          </a:p>
        </p:txBody>
      </p:sp>
      <p:cxnSp>
        <p:nvCxnSpPr>
          <p:cNvPr id="184" name="Shape 184"/>
          <p:cNvCxnSpPr/>
          <p:nvPr/>
        </p:nvCxnSpPr>
        <p:spPr>
          <a:xfrm>
            <a:off x="579900" y="1068600"/>
            <a:ext cx="7897500" cy="1500"/>
          </a:xfrm>
          <a:prstGeom prst="straightConnector1">
            <a:avLst/>
          </a:prstGeom>
          <a:noFill/>
          <a:ln cap="flat" cmpd="sng" w="19050">
            <a:solidFill>
              <a:srgbClr val="666666"/>
            </a:solidFill>
            <a:prstDash val="solid"/>
            <a:round/>
            <a:headEnd len="lg" w="lg" type="none"/>
            <a:tailEnd len="lg" w="lg" type="none"/>
          </a:ln>
        </p:spPr>
      </p:cxnSp>
      <p:sp>
        <p:nvSpPr>
          <p:cNvPr id="185" name="Shape 185"/>
          <p:cNvSpPr txBox="1"/>
          <p:nvPr>
            <p:ph idx="12" type="sldNum"/>
          </p:nvPr>
        </p:nvSpPr>
        <p:spPr>
          <a:xfrm>
            <a:off x="8595307" y="4749891"/>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r>
              <a:rPr lang="en-GB"/>
              <a:t>/12</a:t>
            </a:r>
          </a:p>
        </p:txBody>
      </p:sp>
      <p:sp>
        <p:nvSpPr>
          <p:cNvPr id="186" name="Shape 186"/>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87" name="Shape 187"/>
          <p:cNvSpPr txBox="1"/>
          <p:nvPr/>
        </p:nvSpPr>
        <p:spPr>
          <a:xfrm>
            <a:off x="440925" y="3095250"/>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OPTIONAL 2</a:t>
            </a:r>
          </a:p>
          <a:p>
            <a:pPr lvl="0" rtl="0">
              <a:spcBef>
                <a:spcPts val="0"/>
              </a:spcBef>
              <a:buNone/>
            </a:pPr>
            <a:r>
              <a:t/>
            </a:r>
            <a:endParaRPr/>
          </a:p>
          <a:p>
            <a:pPr lvl="0" rtl="0">
              <a:spcBef>
                <a:spcPts val="0"/>
              </a:spcBef>
              <a:buNone/>
            </a:pPr>
            <a:r>
              <a:t/>
            </a:r>
            <a:endParaRPr/>
          </a:p>
        </p:txBody>
      </p:sp>
      <p:sp>
        <p:nvSpPr>
          <p:cNvPr id="188" name="Shape 188"/>
          <p:cNvSpPr txBox="1"/>
          <p:nvPr/>
        </p:nvSpPr>
        <p:spPr>
          <a:xfrm>
            <a:off x="440975" y="3416850"/>
            <a:ext cx="2664900" cy="1479000"/>
          </a:xfrm>
          <a:prstGeom prst="rect">
            <a:avLst/>
          </a:prstGeom>
          <a:noFill/>
          <a:ln>
            <a:noFill/>
          </a:ln>
        </p:spPr>
        <p:txBody>
          <a:bodyPr anchorCtr="0" anchor="t" bIns="91425" lIns="91425" rIns="91425" tIns="91425">
            <a:noAutofit/>
          </a:bodyPr>
          <a:lstStyle/>
          <a:p>
            <a:pPr lvl="0">
              <a:spcBef>
                <a:spcPts val="0"/>
              </a:spcBef>
              <a:buNone/>
            </a:pPr>
            <a:r>
              <a:rPr lang="en-GB">
                <a:solidFill>
                  <a:schemeClr val="dk1"/>
                </a:solidFill>
              </a:rPr>
              <a:t>Parameters:</a:t>
            </a:r>
          </a:p>
          <a:p>
            <a:pPr lvl="0">
              <a:spcBef>
                <a:spcPts val="0"/>
              </a:spcBef>
              <a:buClr>
                <a:schemeClr val="dk1"/>
              </a:buClr>
              <a:buFont typeface="Arial"/>
              <a:buNone/>
            </a:pPr>
            <a:r>
              <a:rPr lang="en-GB">
                <a:solidFill>
                  <a:schemeClr val="dk1"/>
                </a:solidFill>
              </a:rPr>
              <a:t>mu = 0.4</a:t>
            </a:r>
          </a:p>
          <a:p>
            <a:pPr lvl="0">
              <a:spcBef>
                <a:spcPts val="0"/>
              </a:spcBef>
              <a:buClr>
                <a:schemeClr val="dk1"/>
              </a:buClr>
              <a:buFont typeface="Arial"/>
              <a:buNone/>
            </a:pPr>
            <a:r>
              <a:rPr lang="en-GB">
                <a:solidFill>
                  <a:schemeClr val="dk1"/>
                </a:solidFill>
              </a:rPr>
              <a:t>dt = 0.5</a:t>
            </a:r>
          </a:p>
          <a:p>
            <a:pPr lvl="0">
              <a:spcBef>
                <a:spcPts val="0"/>
              </a:spcBef>
              <a:buClr>
                <a:schemeClr val="dk1"/>
              </a:buClr>
              <a:buFont typeface="Arial"/>
              <a:buNone/>
            </a:pPr>
            <a:r>
              <a:rPr lang="en-GB">
                <a:solidFill>
                  <a:schemeClr val="dk1"/>
                </a:solidFill>
              </a:rPr>
              <a:t>eta = 1.0</a:t>
            </a:r>
          </a:p>
          <a:p>
            <a:pPr lvl="0">
              <a:spcBef>
                <a:spcPts val="0"/>
              </a:spcBef>
              <a:buClr>
                <a:schemeClr val="dk1"/>
              </a:buClr>
              <a:buFont typeface="Arial"/>
              <a:buNone/>
            </a:pPr>
            <a:r>
              <a:rPr lang="en-GB">
                <a:solidFill>
                  <a:schemeClr val="dk1"/>
                </a:solidFill>
              </a:rPr>
              <a:t>reIni = 500</a:t>
            </a:r>
          </a:p>
          <a:p>
            <a:pPr lvl="0" rtl="0">
              <a:spcBef>
                <a:spcPts val="0"/>
              </a:spcBef>
              <a:buClr>
                <a:schemeClr val="dk1"/>
              </a:buClr>
              <a:buFont typeface="Arial"/>
              <a:buNone/>
            </a:pPr>
            <a:r>
              <a:rPr lang="en-GB">
                <a:solidFill>
                  <a:schemeClr val="dk1"/>
                </a:solidFill>
              </a:rPr>
              <a:t>Iterations = 50</a:t>
            </a:r>
          </a:p>
          <a:p>
            <a:pPr lvl="0" rtl="0">
              <a:spcBef>
                <a:spcPts val="0"/>
              </a:spcBef>
              <a:buNone/>
            </a:pPr>
            <a:r>
              <a:t/>
            </a:r>
            <a:endParaRPr/>
          </a:p>
        </p:txBody>
      </p:sp>
      <p:sp>
        <p:nvSpPr>
          <p:cNvPr id="189" name="Shape 189"/>
          <p:cNvSpPr txBox="1"/>
          <p:nvPr/>
        </p:nvSpPr>
        <p:spPr>
          <a:xfrm>
            <a:off x="441025" y="1162062"/>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OPTIONAL 1</a:t>
            </a:r>
          </a:p>
          <a:p>
            <a:pPr lvl="0" rtl="0">
              <a:spcBef>
                <a:spcPts val="0"/>
              </a:spcBef>
              <a:buNone/>
            </a:pPr>
            <a:r>
              <a:t/>
            </a:r>
            <a:endParaRPr/>
          </a:p>
          <a:p>
            <a:pPr lvl="0" rtl="0">
              <a:spcBef>
                <a:spcPts val="0"/>
              </a:spcBef>
              <a:buNone/>
            </a:pPr>
            <a:r>
              <a:t/>
            </a:r>
            <a:endParaRPr/>
          </a:p>
        </p:txBody>
      </p:sp>
      <p:sp>
        <p:nvSpPr>
          <p:cNvPr id="190" name="Shape 190"/>
          <p:cNvSpPr txBox="1"/>
          <p:nvPr/>
        </p:nvSpPr>
        <p:spPr>
          <a:xfrm>
            <a:off x="441075" y="1483662"/>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a:spcBef>
                <a:spcPts val="0"/>
              </a:spcBef>
              <a:buClr>
                <a:schemeClr val="dk1"/>
              </a:buClr>
              <a:buFont typeface="Arial"/>
              <a:buNone/>
            </a:pPr>
            <a:r>
              <a:rPr lang="en-GB">
                <a:solidFill>
                  <a:schemeClr val="dk1"/>
                </a:solidFill>
              </a:rPr>
              <a:t>mu = 0.1</a:t>
            </a:r>
          </a:p>
          <a:p>
            <a:pPr lvl="0">
              <a:spcBef>
                <a:spcPts val="0"/>
              </a:spcBef>
              <a:buClr>
                <a:schemeClr val="dk1"/>
              </a:buClr>
              <a:buFont typeface="Arial"/>
              <a:buNone/>
            </a:pPr>
            <a:r>
              <a:rPr lang="en-GB">
                <a:solidFill>
                  <a:schemeClr val="dk1"/>
                </a:solidFill>
              </a:rPr>
              <a:t>dt = 0.8</a:t>
            </a:r>
          </a:p>
          <a:p>
            <a:pPr lvl="0">
              <a:spcBef>
                <a:spcPts val="0"/>
              </a:spcBef>
              <a:buClr>
                <a:schemeClr val="dk1"/>
              </a:buClr>
              <a:buFont typeface="Arial"/>
              <a:buNone/>
            </a:pPr>
            <a:r>
              <a:rPr lang="en-GB">
                <a:solidFill>
                  <a:schemeClr val="dk1"/>
                </a:solidFill>
              </a:rPr>
              <a:t>eta = 1.0</a:t>
            </a:r>
          </a:p>
          <a:p>
            <a:pPr lvl="0">
              <a:spcBef>
                <a:spcPts val="0"/>
              </a:spcBef>
              <a:buClr>
                <a:schemeClr val="dk1"/>
              </a:buClr>
              <a:buFont typeface="Arial"/>
              <a:buNone/>
            </a:pPr>
            <a:r>
              <a:rPr lang="en-GB">
                <a:solidFill>
                  <a:schemeClr val="dk1"/>
                </a:solidFill>
              </a:rPr>
              <a:t>reIni = 500</a:t>
            </a:r>
          </a:p>
          <a:p>
            <a:pPr lvl="0" rtl="0">
              <a:spcBef>
                <a:spcPts val="0"/>
              </a:spcBef>
              <a:buClr>
                <a:schemeClr val="dk1"/>
              </a:buClr>
              <a:buFont typeface="Arial"/>
              <a:buNone/>
            </a:pPr>
            <a:r>
              <a:rPr lang="en-GB">
                <a:solidFill>
                  <a:schemeClr val="dk1"/>
                </a:solidFill>
              </a:rPr>
              <a:t>Iterations = 60</a:t>
            </a:r>
          </a:p>
          <a:p>
            <a:pPr lvl="0" rtl="0">
              <a:spcBef>
                <a:spcPts val="0"/>
              </a:spcBef>
              <a:buNone/>
            </a:pPr>
            <a:r>
              <a:t/>
            </a:r>
            <a:endParaRPr/>
          </a:p>
        </p:txBody>
      </p:sp>
      <p:pic>
        <p:nvPicPr>
          <p:cNvPr descr="phantom18_i50.jpg" id="191" name="Shape 191"/>
          <p:cNvPicPr preferRelativeResize="0"/>
          <p:nvPr/>
        </p:nvPicPr>
        <p:blipFill rotWithShape="1">
          <a:blip r:embed="rId3">
            <a:alphaModFix/>
          </a:blip>
          <a:srcRect b="11064" l="12727" r="9329" t="7335"/>
          <a:stretch/>
        </p:blipFill>
        <p:spPr>
          <a:xfrm>
            <a:off x="6174849" y="3095099"/>
            <a:ext cx="2286474" cy="1795268"/>
          </a:xfrm>
          <a:prstGeom prst="rect">
            <a:avLst/>
          </a:prstGeom>
          <a:noFill/>
          <a:ln>
            <a:noFill/>
          </a:ln>
        </p:spPr>
      </p:pic>
      <p:pic>
        <p:nvPicPr>
          <p:cNvPr descr="optional2_i50_dt05_m04_10fps.gif" id="192" name="Shape 192"/>
          <p:cNvPicPr preferRelativeResize="0"/>
          <p:nvPr/>
        </p:nvPicPr>
        <p:blipFill>
          <a:blip r:embed="rId4">
            <a:alphaModFix/>
          </a:blip>
          <a:stretch>
            <a:fillRect/>
          </a:stretch>
        </p:blipFill>
        <p:spPr>
          <a:xfrm>
            <a:off x="3312587" y="3097762"/>
            <a:ext cx="2279714" cy="1795275"/>
          </a:xfrm>
          <a:prstGeom prst="rect">
            <a:avLst/>
          </a:prstGeom>
          <a:noFill/>
          <a:ln>
            <a:noFill/>
          </a:ln>
        </p:spPr>
      </p:pic>
      <p:pic>
        <p:nvPicPr>
          <p:cNvPr descr="optional1_i60.jpg" id="193" name="Shape 193"/>
          <p:cNvPicPr preferRelativeResize="0"/>
          <p:nvPr/>
        </p:nvPicPr>
        <p:blipFill rotWithShape="1">
          <a:blip r:embed="rId5">
            <a:alphaModFix/>
          </a:blip>
          <a:srcRect b="11061" l="13124" r="9535" t="7604"/>
          <a:stretch/>
        </p:blipFill>
        <p:spPr>
          <a:xfrm>
            <a:off x="6173648" y="1148798"/>
            <a:ext cx="2283100" cy="1800600"/>
          </a:xfrm>
          <a:prstGeom prst="rect">
            <a:avLst/>
          </a:prstGeom>
          <a:noFill/>
          <a:ln>
            <a:noFill/>
          </a:ln>
        </p:spPr>
      </p:pic>
      <p:pic>
        <p:nvPicPr>
          <p:cNvPr descr="optional2_i60_dt08_m01_10fps.gif" id="194" name="Shape 194"/>
          <p:cNvPicPr preferRelativeResize="0"/>
          <p:nvPr/>
        </p:nvPicPr>
        <p:blipFill>
          <a:blip r:embed="rId6">
            <a:alphaModFix/>
          </a:blip>
          <a:stretch>
            <a:fillRect/>
          </a:stretch>
        </p:blipFill>
        <p:spPr>
          <a:xfrm>
            <a:off x="3312600" y="1162075"/>
            <a:ext cx="2263777" cy="1782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nvSpPr>
        <p:spPr>
          <a:xfrm>
            <a:off x="228600" y="76200"/>
            <a:ext cx="6710700" cy="7905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Summary</a:t>
            </a:r>
          </a:p>
        </p:txBody>
      </p:sp>
      <p:sp>
        <p:nvSpPr>
          <p:cNvPr id="67" name="Shape 67"/>
          <p:cNvSpPr txBox="1"/>
          <p:nvPr/>
        </p:nvSpPr>
        <p:spPr>
          <a:xfrm>
            <a:off x="293425" y="970800"/>
            <a:ext cx="7248300" cy="3915600"/>
          </a:xfrm>
          <a:prstGeom prst="rect">
            <a:avLst/>
          </a:prstGeom>
          <a:noFill/>
          <a:ln>
            <a:noFill/>
          </a:ln>
        </p:spPr>
        <p:txBody>
          <a:bodyPr anchorCtr="0" anchor="ctr" bIns="91425" lIns="91425" rIns="91425" tIns="91425">
            <a:noAutofit/>
          </a:bodyPr>
          <a:lstStyle/>
          <a:p>
            <a:pPr lvl="0" rtl="0">
              <a:spcBef>
                <a:spcPts val="0"/>
              </a:spcBef>
              <a:buNone/>
            </a:pPr>
            <a:r>
              <a:rPr b="1" lang="en-GB" sz="18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	</a:t>
            </a:r>
            <a:r>
              <a:rPr b="1" lang="en-GB" sz="1800">
                <a:solidFill>
                  <a:srgbClr val="674EA7"/>
                </a:solidFill>
                <a:latin typeface="Playfair Display"/>
                <a:ea typeface="Playfair Display"/>
                <a:cs typeface="Playfair Display"/>
                <a:sym typeface="Playfair Display"/>
              </a:rPr>
              <a:t>Part I: Implement the Chan-vese algorithm and test it</a:t>
            </a:r>
          </a:p>
          <a:p>
            <a:pPr lvl="0" rtl="0">
              <a:spcBef>
                <a:spcPts val="0"/>
              </a:spcBef>
              <a:buNone/>
            </a:pPr>
            <a:r>
              <a:rPr b="1" lang="en-GB" sz="1800">
                <a:solidFill>
                  <a:srgbClr val="674EA7"/>
                </a:solidFill>
                <a:latin typeface="Playfair Display"/>
                <a:ea typeface="Playfair Display"/>
                <a:cs typeface="Playfair Display"/>
                <a:sym typeface="Playfair Display"/>
              </a:rPr>
              <a:t>	Part II: Video showing the curve evolution</a:t>
            </a:r>
          </a:p>
          <a:p>
            <a:pPr lvl="0" rtl="0">
              <a:spcBef>
                <a:spcPts val="0"/>
              </a:spcBef>
              <a:buNone/>
            </a:pPr>
            <a:r>
              <a:rPr b="1" lang="en-GB" sz="1800">
                <a:solidFill>
                  <a:srgbClr val="674EA7"/>
                </a:solidFill>
                <a:latin typeface="Playfair Display"/>
                <a:ea typeface="Playfair Display"/>
                <a:cs typeface="Playfair Display"/>
                <a:sym typeface="Playfair Display"/>
              </a:rPr>
              <a:t>	Part III: Discover under which assumptions Chan-Vese works</a:t>
            </a:r>
            <a:br>
              <a:rPr b="1" lang="en-GB" sz="1800">
                <a:solidFill>
                  <a:srgbClr val="674EA7"/>
                </a:solidFill>
                <a:latin typeface="Playfair Display"/>
                <a:ea typeface="Playfair Display"/>
                <a:cs typeface="Playfair Display"/>
                <a:sym typeface="Playfair Display"/>
              </a:rPr>
            </a:br>
            <a:br>
              <a:rPr b="1" lang="en-GB" sz="1800">
                <a:solidFill>
                  <a:srgbClr val="674EA7"/>
                </a:solidFill>
                <a:latin typeface="Playfair Display"/>
                <a:ea typeface="Playfair Display"/>
                <a:cs typeface="Playfair Display"/>
                <a:sym typeface="Playfair Display"/>
              </a:rPr>
            </a:br>
            <a:r>
              <a:rPr b="1" lang="en-GB" sz="1800">
                <a:solidFill>
                  <a:srgbClr val="351C75"/>
                </a:solidFill>
                <a:latin typeface="Playfair Display"/>
                <a:ea typeface="Playfair Display"/>
                <a:cs typeface="Playfair Display"/>
                <a:sym typeface="Playfair Display"/>
              </a:rPr>
              <a:t>Optional task</a:t>
            </a:r>
          </a:p>
          <a:p>
            <a:pPr lvl="0" rtl="0">
              <a:spcBef>
                <a:spcPts val="0"/>
              </a:spcBef>
              <a:buNone/>
            </a:pPr>
            <a:r>
              <a:rPr b="1" lang="en-GB" sz="1800">
                <a:solidFill>
                  <a:srgbClr val="351C75"/>
                </a:solidFill>
                <a:latin typeface="Playfair Display"/>
                <a:ea typeface="Playfair Display"/>
                <a:cs typeface="Playfair Display"/>
                <a:sym typeface="Playfair Display"/>
              </a:rPr>
              <a:t>	</a:t>
            </a:r>
            <a:r>
              <a:rPr b="1" lang="en-GB" sz="1800">
                <a:solidFill>
                  <a:srgbClr val="674EA7"/>
                </a:solidFill>
                <a:latin typeface="Playfair Display"/>
                <a:ea typeface="Playfair Display"/>
                <a:cs typeface="Playfair Display"/>
                <a:sym typeface="Playfair Display"/>
              </a:rPr>
              <a:t>Part I: Test with our own images</a:t>
            </a:r>
          </a:p>
        </p:txBody>
      </p:sp>
      <p:cxnSp>
        <p:nvCxnSpPr>
          <p:cNvPr id="68" name="Shape 68"/>
          <p:cNvCxnSpPr/>
          <p:nvPr/>
        </p:nvCxnSpPr>
        <p:spPr>
          <a:xfrm>
            <a:off x="189750" y="787200"/>
            <a:ext cx="8646000" cy="0"/>
          </a:xfrm>
          <a:prstGeom prst="straightConnector1">
            <a:avLst/>
          </a:prstGeom>
          <a:noFill/>
          <a:ln cap="flat" cmpd="sng" w="9525">
            <a:solidFill>
              <a:srgbClr val="666666"/>
            </a:solidFill>
            <a:prstDash val="solid"/>
            <a:round/>
            <a:headEnd len="lg" w="lg" type="none"/>
            <a:tailEnd len="lg" w="lg" type="none"/>
          </a:ln>
        </p:spPr>
      </p:cxnSp>
      <p:sp>
        <p:nvSpPr>
          <p:cNvPr id="69" name="Shape 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r>
              <a:rPr lang="en-GB"/>
              <a:t>/12</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 </a:t>
            </a:r>
            <a:r>
              <a:rPr b="1" lang="en-GB" sz="1800">
                <a:solidFill>
                  <a:srgbClr val="351C75"/>
                </a:solidFill>
                <a:latin typeface="Playfair Display"/>
                <a:ea typeface="Playfair Display"/>
                <a:cs typeface="Playfair Display"/>
                <a:sym typeface="Playfair Display"/>
              </a:rPr>
              <a:t>Implement the Chan-vese algorithm and test it</a:t>
            </a:r>
          </a:p>
        </p:txBody>
      </p:sp>
      <p:cxnSp>
        <p:nvCxnSpPr>
          <p:cNvPr id="75" name="Shape 75"/>
          <p:cNvCxnSpPr/>
          <p:nvPr/>
        </p:nvCxnSpPr>
        <p:spPr>
          <a:xfrm flipH="1" rot="10800000">
            <a:off x="602825" y="1105225"/>
            <a:ext cx="7984200" cy="600"/>
          </a:xfrm>
          <a:prstGeom prst="straightConnector1">
            <a:avLst/>
          </a:prstGeom>
          <a:noFill/>
          <a:ln cap="flat" cmpd="sng" w="19050">
            <a:solidFill>
              <a:srgbClr val="666666"/>
            </a:solidFill>
            <a:prstDash val="solid"/>
            <a:round/>
            <a:headEnd len="lg" w="lg" type="none"/>
            <a:tailEnd len="lg" w="lg" type="none"/>
          </a:ln>
        </p:spPr>
      </p:cxnSp>
      <p:sp>
        <p:nvSpPr>
          <p:cNvPr id="76" name="Shape 7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77" name="Shape 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78" name="Shape 78"/>
          <p:cNvSpPr txBox="1"/>
          <p:nvPr/>
        </p:nvSpPr>
        <p:spPr>
          <a:xfrm>
            <a:off x="364725" y="1256650"/>
            <a:ext cx="8414400" cy="3288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79" name="Shape 79"/>
          <p:cNvSpPr txBox="1"/>
          <p:nvPr/>
        </p:nvSpPr>
        <p:spPr>
          <a:xfrm>
            <a:off x="364725" y="1367700"/>
            <a:ext cx="8414400" cy="317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80" name="Shape 80"/>
          <p:cNvSpPr txBox="1"/>
          <p:nvPr/>
        </p:nvSpPr>
        <p:spPr>
          <a:xfrm>
            <a:off x="364725" y="1497950"/>
            <a:ext cx="7502700" cy="8754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81" name="Shape 81"/>
          <p:cNvSpPr txBox="1"/>
          <p:nvPr/>
        </p:nvSpPr>
        <p:spPr>
          <a:xfrm>
            <a:off x="602825" y="1367700"/>
            <a:ext cx="8176200" cy="3067200"/>
          </a:xfrm>
          <a:prstGeom prst="rect">
            <a:avLst/>
          </a:prstGeom>
          <a:noFill/>
          <a:ln>
            <a:noFill/>
          </a:ln>
        </p:spPr>
        <p:txBody>
          <a:bodyPr anchorCtr="0" anchor="t" bIns="91425" lIns="91425" rIns="91425" tIns="91425">
            <a:noAutofit/>
          </a:bodyPr>
          <a:lstStyle/>
          <a:p>
            <a:pPr lvl="0" algn="just">
              <a:spcBef>
                <a:spcPts val="0"/>
              </a:spcBef>
              <a:buNone/>
            </a:pPr>
            <a:r>
              <a:rPr lang="en-GB"/>
              <a:t>In this deliver, we were asked to perform segmentation among different binary images according to level sets theory. We implemented an explicit version of Chan-Vese algorithm in order to detect contours. </a:t>
            </a:r>
            <a:br>
              <a:rPr lang="en-GB"/>
            </a:br>
            <a:br>
              <a:rPr lang="en-GB"/>
            </a:br>
            <a:r>
              <a:rPr lang="en-GB"/>
              <a:t>We present the problem as the minimization of the following energy functional:</a:t>
            </a:r>
            <a:br>
              <a:rPr lang="en-GB"/>
            </a:br>
            <a:br>
              <a:rPr lang="en-GB"/>
            </a:br>
            <a:br>
              <a:rPr lang="en-GB"/>
            </a:br>
          </a:p>
          <a:p>
            <a:pPr lvl="0">
              <a:spcBef>
                <a:spcPts val="0"/>
              </a:spcBef>
              <a:buNone/>
            </a:pPr>
            <a:r>
              <a:t/>
            </a:r>
            <a:endParaRPr/>
          </a:p>
        </p:txBody>
      </p:sp>
      <p:pic>
        <p:nvPicPr>
          <p:cNvPr id="82" name="Shape 82"/>
          <p:cNvPicPr preferRelativeResize="0"/>
          <p:nvPr/>
        </p:nvPicPr>
        <p:blipFill>
          <a:blip r:embed="rId3">
            <a:alphaModFix/>
          </a:blip>
          <a:stretch>
            <a:fillRect/>
          </a:stretch>
        </p:blipFill>
        <p:spPr>
          <a:xfrm>
            <a:off x="1439400" y="2765474"/>
            <a:ext cx="5353349" cy="1456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 Implement the Chan-vese algorithm and test it</a:t>
            </a:r>
          </a:p>
        </p:txBody>
      </p:sp>
      <p:cxnSp>
        <p:nvCxnSpPr>
          <p:cNvPr id="88" name="Shape 88"/>
          <p:cNvCxnSpPr/>
          <p:nvPr/>
        </p:nvCxnSpPr>
        <p:spPr>
          <a:xfrm flipH="1" rot="10800000">
            <a:off x="602825" y="1105225"/>
            <a:ext cx="7984200" cy="600"/>
          </a:xfrm>
          <a:prstGeom prst="straightConnector1">
            <a:avLst/>
          </a:prstGeom>
          <a:noFill/>
          <a:ln cap="flat" cmpd="sng" w="19050">
            <a:solidFill>
              <a:srgbClr val="666666"/>
            </a:solidFill>
            <a:prstDash val="solid"/>
            <a:round/>
            <a:headEnd len="lg" w="lg" type="none"/>
            <a:tailEnd len="lg" w="lg" type="none"/>
          </a:ln>
        </p:spPr>
      </p:cxnSp>
      <p:sp>
        <p:nvSpPr>
          <p:cNvPr id="89" name="Shape 8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91" name="Shape 91"/>
          <p:cNvSpPr txBox="1"/>
          <p:nvPr/>
        </p:nvSpPr>
        <p:spPr>
          <a:xfrm>
            <a:off x="364725" y="1256650"/>
            <a:ext cx="8414400" cy="3288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2" name="Shape 92"/>
          <p:cNvSpPr txBox="1"/>
          <p:nvPr/>
        </p:nvSpPr>
        <p:spPr>
          <a:xfrm>
            <a:off x="364725" y="1367700"/>
            <a:ext cx="8414400" cy="317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3" name="Shape 93"/>
          <p:cNvSpPr txBox="1"/>
          <p:nvPr/>
        </p:nvSpPr>
        <p:spPr>
          <a:xfrm>
            <a:off x="364725" y="1497950"/>
            <a:ext cx="7502700" cy="875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4" name="Shape 94"/>
          <p:cNvSpPr txBox="1"/>
          <p:nvPr/>
        </p:nvSpPr>
        <p:spPr>
          <a:xfrm>
            <a:off x="602825" y="1257300"/>
            <a:ext cx="8176200" cy="3177600"/>
          </a:xfrm>
          <a:prstGeom prst="rect">
            <a:avLst/>
          </a:prstGeom>
          <a:noFill/>
          <a:ln>
            <a:noFill/>
          </a:ln>
        </p:spPr>
        <p:txBody>
          <a:bodyPr anchorCtr="0" anchor="t" bIns="91425" lIns="91425" rIns="91425" tIns="91425">
            <a:noAutofit/>
          </a:bodyPr>
          <a:lstStyle/>
          <a:p>
            <a:pPr lvl="0" algn="just">
              <a:spcBef>
                <a:spcPts val="0"/>
              </a:spcBef>
              <a:buNone/>
            </a:pPr>
            <a:r>
              <a:rPr lang="en-GB"/>
              <a:t>We need tools to deal with this functional. We use the Euler-Lagrange formulation, and we end up with:</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lgn="just">
              <a:spcBef>
                <a:spcPts val="0"/>
              </a:spcBef>
              <a:buNone/>
            </a:pPr>
            <a:r>
              <a:rPr i="1" lang="en-GB"/>
              <a:t>C1</a:t>
            </a:r>
            <a:r>
              <a:rPr lang="en-GB"/>
              <a:t> and </a:t>
            </a:r>
            <a:r>
              <a:rPr i="1" lang="en-GB"/>
              <a:t>C2</a:t>
            </a:r>
            <a:r>
              <a:rPr lang="en-GB"/>
              <a:t> variables are the mean value of the gray-level in the different regions. We initialized the region averages to 1 and -1 for the first iteration. </a:t>
            </a:r>
          </a:p>
          <a:p>
            <a:pPr lvl="0" algn="just">
              <a:spcBef>
                <a:spcPts val="0"/>
              </a:spcBef>
              <a:buNone/>
            </a:pPr>
            <a:r>
              <a:t/>
            </a:r>
            <a:endParaRPr/>
          </a:p>
          <a:p>
            <a:pPr lvl="0" algn="just">
              <a:spcBef>
                <a:spcPts val="0"/>
              </a:spcBef>
              <a:buNone/>
            </a:pPr>
            <a:r>
              <a:rPr lang="en-GB"/>
              <a:t>We base our numerical implementation on the semi-implicit scheme described in Gertreuer, but applied it explicitly. This consist in one Gauss-Seidel sweep from left to right, top to bottom:</a:t>
            </a:r>
          </a:p>
          <a:p>
            <a:pPr lvl="0" rtl="0">
              <a:spcBef>
                <a:spcPts val="0"/>
              </a:spcBef>
              <a:buNone/>
            </a:pPr>
            <a:br>
              <a:rPr lang="en-GB"/>
            </a:br>
            <a:br>
              <a:rPr lang="en-GB"/>
            </a:br>
          </a:p>
          <a:p>
            <a:pPr lvl="0" rtl="0">
              <a:spcBef>
                <a:spcPts val="0"/>
              </a:spcBef>
              <a:buNone/>
            </a:pPr>
            <a:r>
              <a:t/>
            </a:r>
            <a:endParaRPr/>
          </a:p>
        </p:txBody>
      </p:sp>
      <p:pic>
        <p:nvPicPr>
          <p:cNvPr id="95" name="Shape 95"/>
          <p:cNvPicPr preferRelativeResize="0"/>
          <p:nvPr/>
        </p:nvPicPr>
        <p:blipFill>
          <a:blip r:embed="rId3">
            <a:alphaModFix/>
          </a:blip>
          <a:stretch>
            <a:fillRect/>
          </a:stretch>
        </p:blipFill>
        <p:spPr>
          <a:xfrm>
            <a:off x="1454162" y="1752162"/>
            <a:ext cx="1914525" cy="447675"/>
          </a:xfrm>
          <a:prstGeom prst="rect">
            <a:avLst/>
          </a:prstGeom>
          <a:noFill/>
          <a:ln>
            <a:noFill/>
          </a:ln>
        </p:spPr>
      </p:pic>
      <p:pic>
        <p:nvPicPr>
          <p:cNvPr id="96" name="Shape 96"/>
          <p:cNvPicPr preferRelativeResize="0"/>
          <p:nvPr/>
        </p:nvPicPr>
        <p:blipFill>
          <a:blip r:embed="rId4">
            <a:alphaModFix/>
          </a:blip>
          <a:stretch>
            <a:fillRect/>
          </a:stretch>
        </p:blipFill>
        <p:spPr>
          <a:xfrm>
            <a:off x="4947024" y="1752175"/>
            <a:ext cx="2191249" cy="447675"/>
          </a:xfrm>
          <a:prstGeom prst="rect">
            <a:avLst/>
          </a:prstGeom>
          <a:noFill/>
          <a:ln>
            <a:noFill/>
          </a:ln>
        </p:spPr>
      </p:pic>
      <p:pic>
        <p:nvPicPr>
          <p:cNvPr id="97" name="Shape 97"/>
          <p:cNvPicPr preferRelativeResize="0"/>
          <p:nvPr/>
        </p:nvPicPr>
        <p:blipFill>
          <a:blip r:embed="rId5">
            <a:alphaModFix/>
          </a:blip>
          <a:stretch>
            <a:fillRect/>
          </a:stretch>
        </p:blipFill>
        <p:spPr>
          <a:xfrm>
            <a:off x="2407212" y="2281237"/>
            <a:ext cx="4238625" cy="428625"/>
          </a:xfrm>
          <a:prstGeom prst="rect">
            <a:avLst/>
          </a:prstGeom>
          <a:noFill/>
          <a:ln>
            <a:noFill/>
          </a:ln>
        </p:spPr>
      </p:pic>
      <p:pic>
        <p:nvPicPr>
          <p:cNvPr id="98" name="Shape 98"/>
          <p:cNvPicPr preferRelativeResize="0"/>
          <p:nvPr/>
        </p:nvPicPr>
        <p:blipFill>
          <a:blip r:embed="rId6">
            <a:alphaModFix/>
          </a:blip>
          <a:stretch>
            <a:fillRect/>
          </a:stretch>
        </p:blipFill>
        <p:spPr>
          <a:xfrm>
            <a:off x="360000" y="4037700"/>
            <a:ext cx="8333067" cy="686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a:t>
            </a:r>
          </a:p>
        </p:txBody>
      </p:sp>
      <p:cxnSp>
        <p:nvCxnSpPr>
          <p:cNvPr id="104" name="Shape 10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05" name="Shape 105"/>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06" name="Shape 1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07" name="Shape 107"/>
          <p:cNvSpPr txBox="1"/>
          <p:nvPr/>
        </p:nvSpPr>
        <p:spPr>
          <a:xfrm>
            <a:off x="441025" y="1162062"/>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CIRCLES</a:t>
            </a:r>
          </a:p>
          <a:p>
            <a:pPr lvl="0" rtl="0">
              <a:spcBef>
                <a:spcPts val="0"/>
              </a:spcBef>
              <a:buNone/>
            </a:pPr>
            <a:r>
              <a:t/>
            </a:r>
            <a:endParaRPr/>
          </a:p>
          <a:p>
            <a:pPr lvl="0" rtl="0">
              <a:spcBef>
                <a:spcPts val="0"/>
              </a:spcBef>
              <a:buNone/>
            </a:pPr>
            <a:r>
              <a:t/>
            </a:r>
            <a:endParaRPr/>
          </a:p>
        </p:txBody>
      </p:sp>
      <p:sp>
        <p:nvSpPr>
          <p:cNvPr id="108" name="Shape 108"/>
          <p:cNvSpPr txBox="1"/>
          <p:nvPr/>
        </p:nvSpPr>
        <p:spPr>
          <a:xfrm>
            <a:off x="441075" y="1483662"/>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1.0</a:t>
            </a:r>
          </a:p>
          <a:p>
            <a:pPr lvl="0" rtl="0">
              <a:spcBef>
                <a:spcPts val="0"/>
              </a:spcBef>
              <a:buNone/>
            </a:pPr>
            <a:r>
              <a:rPr lang="en-GB"/>
              <a:t>dt = 1.0</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952</a:t>
            </a:r>
          </a:p>
          <a:p>
            <a:pPr lvl="0" rtl="0">
              <a:spcBef>
                <a:spcPts val="0"/>
              </a:spcBef>
              <a:buNone/>
            </a:pPr>
            <a:r>
              <a:t/>
            </a:r>
            <a:endParaRPr/>
          </a:p>
        </p:txBody>
      </p:sp>
      <p:pic>
        <p:nvPicPr>
          <p:cNvPr id="109" name="Shape 109"/>
          <p:cNvPicPr preferRelativeResize="0"/>
          <p:nvPr/>
        </p:nvPicPr>
        <p:blipFill>
          <a:blip r:embed="rId3">
            <a:alphaModFix/>
          </a:blip>
          <a:stretch>
            <a:fillRect/>
          </a:stretch>
        </p:blipFill>
        <p:spPr>
          <a:xfrm>
            <a:off x="3374199" y="1144200"/>
            <a:ext cx="2293124" cy="1809256"/>
          </a:xfrm>
          <a:prstGeom prst="rect">
            <a:avLst/>
          </a:prstGeom>
          <a:noFill/>
          <a:ln>
            <a:noFill/>
          </a:ln>
        </p:spPr>
      </p:pic>
      <p:pic>
        <p:nvPicPr>
          <p:cNvPr id="110" name="Shape 110"/>
          <p:cNvPicPr preferRelativeResize="0"/>
          <p:nvPr/>
        </p:nvPicPr>
        <p:blipFill>
          <a:blip r:embed="rId4">
            <a:alphaModFix/>
          </a:blip>
          <a:stretch>
            <a:fillRect/>
          </a:stretch>
        </p:blipFill>
        <p:spPr>
          <a:xfrm>
            <a:off x="6141500" y="1144199"/>
            <a:ext cx="2293122" cy="1800600"/>
          </a:xfrm>
          <a:prstGeom prst="rect">
            <a:avLst/>
          </a:prstGeom>
          <a:noFill/>
          <a:ln>
            <a:noFill/>
          </a:ln>
        </p:spPr>
      </p:pic>
      <p:sp>
        <p:nvSpPr>
          <p:cNvPr id="111" name="Shape 111"/>
          <p:cNvSpPr txBox="1"/>
          <p:nvPr/>
        </p:nvSpPr>
        <p:spPr>
          <a:xfrm>
            <a:off x="441075" y="3300675"/>
            <a:ext cx="8229600" cy="1301100"/>
          </a:xfrm>
          <a:prstGeom prst="rect">
            <a:avLst/>
          </a:prstGeom>
          <a:noFill/>
          <a:ln>
            <a:noFill/>
          </a:ln>
        </p:spPr>
        <p:txBody>
          <a:bodyPr anchorCtr="0" anchor="t" bIns="91425" lIns="91425" rIns="91425" tIns="91425">
            <a:noAutofit/>
          </a:bodyPr>
          <a:lstStyle/>
          <a:p>
            <a:pPr lvl="0" algn="just">
              <a:spcBef>
                <a:spcPts val="0"/>
              </a:spcBef>
              <a:buNone/>
            </a:pPr>
            <a:r>
              <a:rPr lang="en-GB"/>
              <a:t>We saw using this example different evolution curves depending on </a:t>
            </a:r>
            <a:r>
              <a:rPr i="1" lang="en-GB"/>
              <a:t>mu</a:t>
            </a:r>
            <a:r>
              <a:rPr lang="en-GB"/>
              <a:t> parameter. This image was really revealing due to its easy segmentation. That is why, using different </a:t>
            </a:r>
            <a:r>
              <a:rPr i="1" lang="en-GB"/>
              <a:t>mu</a:t>
            </a:r>
            <a:r>
              <a:rPr lang="en-GB"/>
              <a:t> parameters we were able to understand properly the evolution </a:t>
            </a:r>
            <a:r>
              <a:rPr lang="en-GB">
                <a:solidFill>
                  <a:schemeClr val="dk1"/>
                </a:solidFill>
              </a:rPr>
              <a:t>curve</a:t>
            </a:r>
            <a:r>
              <a:rPr lang="en-GB"/>
              <a:t>. As we know, </a:t>
            </a:r>
            <a:r>
              <a:rPr i="1" lang="en-GB"/>
              <a:t>mu</a:t>
            </a:r>
            <a:r>
              <a:rPr lang="en-GB"/>
              <a:t> penalize the length of the curve, using low values, we see a higher adaption to the figure. We selected </a:t>
            </a:r>
            <a:r>
              <a:rPr i="1" lang="en-GB"/>
              <a:t>mu</a:t>
            </a:r>
            <a:r>
              <a:rPr lang="en-GB"/>
              <a:t> 1, that for our case was enough, and it allows us a faster convergence.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a:t>
            </a:r>
          </a:p>
        </p:txBody>
      </p:sp>
      <p:cxnSp>
        <p:nvCxnSpPr>
          <p:cNvPr id="117" name="Shape 11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18" name="Shape 118"/>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20" name="Shape 120"/>
          <p:cNvSpPr txBox="1"/>
          <p:nvPr/>
        </p:nvSpPr>
        <p:spPr>
          <a:xfrm>
            <a:off x="440925" y="1114050"/>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NOISED CIRCLES</a:t>
            </a:r>
          </a:p>
          <a:p>
            <a:pPr lvl="0" rtl="0">
              <a:spcBef>
                <a:spcPts val="0"/>
              </a:spcBef>
              <a:buNone/>
            </a:pPr>
            <a:r>
              <a:t/>
            </a:r>
            <a:endParaRPr/>
          </a:p>
          <a:p>
            <a:pPr lvl="0" rtl="0">
              <a:spcBef>
                <a:spcPts val="0"/>
              </a:spcBef>
              <a:buNone/>
            </a:pPr>
            <a:r>
              <a:t/>
            </a:r>
            <a:endParaRPr/>
          </a:p>
        </p:txBody>
      </p:sp>
      <p:sp>
        <p:nvSpPr>
          <p:cNvPr id="121" name="Shape 121"/>
          <p:cNvSpPr txBox="1"/>
          <p:nvPr/>
        </p:nvSpPr>
        <p:spPr>
          <a:xfrm>
            <a:off x="440975" y="1435650"/>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0.4</a:t>
            </a:r>
          </a:p>
          <a:p>
            <a:pPr lvl="0" rtl="0">
              <a:spcBef>
                <a:spcPts val="0"/>
              </a:spcBef>
              <a:buNone/>
            </a:pPr>
            <a:r>
              <a:rPr lang="en-GB"/>
              <a:t>dt = 0.5</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2230</a:t>
            </a:r>
          </a:p>
          <a:p>
            <a:pPr lvl="0" rtl="0">
              <a:spcBef>
                <a:spcPts val="0"/>
              </a:spcBef>
              <a:buNone/>
            </a:pPr>
            <a:r>
              <a:t/>
            </a:r>
            <a:endParaRPr/>
          </a:p>
        </p:txBody>
      </p:sp>
      <p:pic>
        <p:nvPicPr>
          <p:cNvPr descr="noisedCircles_i2230_dt05_m04.jpg" id="122" name="Shape 122"/>
          <p:cNvPicPr preferRelativeResize="0"/>
          <p:nvPr/>
        </p:nvPicPr>
        <p:blipFill rotWithShape="1">
          <a:blip r:embed="rId3">
            <a:alphaModFix/>
          </a:blip>
          <a:srcRect b="11060" l="12926" r="9530" t="8085"/>
          <a:stretch/>
        </p:blipFill>
        <p:spPr>
          <a:xfrm>
            <a:off x="6249559" y="1145037"/>
            <a:ext cx="2222890" cy="1738324"/>
          </a:xfrm>
          <a:prstGeom prst="rect">
            <a:avLst/>
          </a:prstGeom>
          <a:noFill/>
          <a:ln>
            <a:noFill/>
          </a:ln>
        </p:spPr>
      </p:pic>
      <p:pic>
        <p:nvPicPr>
          <p:cNvPr descr="noisedCircles_i2230_dt05_m04_10fps.gif" id="123" name="Shape 123"/>
          <p:cNvPicPr preferRelativeResize="0"/>
          <p:nvPr/>
        </p:nvPicPr>
        <p:blipFill>
          <a:blip r:embed="rId4">
            <a:alphaModFix/>
          </a:blip>
          <a:stretch>
            <a:fillRect/>
          </a:stretch>
        </p:blipFill>
        <p:spPr>
          <a:xfrm>
            <a:off x="3460550" y="1145037"/>
            <a:ext cx="2207350" cy="1738324"/>
          </a:xfrm>
          <a:prstGeom prst="rect">
            <a:avLst/>
          </a:prstGeom>
          <a:noFill/>
          <a:ln>
            <a:noFill/>
          </a:ln>
        </p:spPr>
      </p:pic>
      <p:sp>
        <p:nvSpPr>
          <p:cNvPr id="124" name="Shape 124"/>
          <p:cNvSpPr txBox="1"/>
          <p:nvPr/>
        </p:nvSpPr>
        <p:spPr>
          <a:xfrm>
            <a:off x="441075" y="3300675"/>
            <a:ext cx="8229600" cy="1668000"/>
          </a:xfrm>
          <a:prstGeom prst="rect">
            <a:avLst/>
          </a:prstGeom>
          <a:noFill/>
          <a:ln>
            <a:noFill/>
          </a:ln>
        </p:spPr>
        <p:txBody>
          <a:bodyPr anchorCtr="0" anchor="t" bIns="91425" lIns="91425" rIns="91425" tIns="91425">
            <a:noAutofit/>
          </a:bodyPr>
          <a:lstStyle/>
          <a:p>
            <a:pPr lvl="0" rtl="0" algn="just">
              <a:lnSpc>
                <a:spcPct val="115000"/>
              </a:lnSpc>
              <a:spcBef>
                <a:spcPts val="0"/>
              </a:spcBef>
              <a:buNone/>
            </a:pPr>
            <a:r>
              <a:rPr lang="en-GB">
                <a:solidFill>
                  <a:schemeClr val="dk1"/>
                </a:solidFill>
              </a:rPr>
              <a:t>This image is composed by noise and an object depicted in the center by a cloud of pixels. Either the object and the noise are represented by pixels with different intensities. Thus, there are more density of pixels with a low intensity inside the object. This means that the region of the object has a lower mean of pixel intensity than the rest of the image. This fact will help the algorithm to converge. In this case, a </a:t>
            </a:r>
            <a:r>
              <a:rPr i="1" lang="en-GB">
                <a:solidFill>
                  <a:schemeClr val="dk1"/>
                </a:solidFill>
              </a:rPr>
              <a:t>mu</a:t>
            </a:r>
            <a:r>
              <a:rPr lang="en-GB">
                <a:solidFill>
                  <a:schemeClr val="dk1"/>
                </a:solidFill>
              </a:rPr>
              <a:t> of 0.4 allowed to solve the segmentation problem with 2230 iterations.</a:t>
            </a:r>
          </a:p>
          <a:p>
            <a:pPr lvl="0" rtl="0" algn="just">
              <a:lnSpc>
                <a:spcPct val="115000"/>
              </a:lnSpc>
              <a:spcBef>
                <a:spcPts val="0"/>
              </a:spcBef>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(II)</a:t>
            </a:r>
          </a:p>
        </p:txBody>
      </p:sp>
      <p:cxnSp>
        <p:nvCxnSpPr>
          <p:cNvPr id="130" name="Shape 13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31" name="Shape 131"/>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32" name="Shape 1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33" name="Shape 133"/>
          <p:cNvSpPr/>
          <p:nvPr/>
        </p:nvSpPr>
        <p:spPr>
          <a:xfrm>
            <a:off x="3107300" y="1144200"/>
            <a:ext cx="5563500" cy="1800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 name="Shape 134"/>
          <p:cNvSpPr txBox="1"/>
          <p:nvPr/>
        </p:nvSpPr>
        <p:spPr>
          <a:xfrm>
            <a:off x="441025" y="1162062"/>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PHANTOM17</a:t>
            </a:r>
          </a:p>
          <a:p>
            <a:pPr lvl="0" rtl="0">
              <a:spcBef>
                <a:spcPts val="0"/>
              </a:spcBef>
              <a:buNone/>
            </a:pPr>
            <a:r>
              <a:t/>
            </a:r>
            <a:endParaRPr/>
          </a:p>
          <a:p>
            <a:pPr lvl="0" rtl="0">
              <a:spcBef>
                <a:spcPts val="0"/>
              </a:spcBef>
              <a:buNone/>
            </a:pPr>
            <a:r>
              <a:t/>
            </a:r>
            <a:endParaRPr/>
          </a:p>
        </p:txBody>
      </p:sp>
      <p:sp>
        <p:nvSpPr>
          <p:cNvPr id="135" name="Shape 135"/>
          <p:cNvSpPr txBox="1"/>
          <p:nvPr/>
        </p:nvSpPr>
        <p:spPr>
          <a:xfrm>
            <a:off x="441075" y="1483662"/>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0.8</a:t>
            </a:r>
          </a:p>
          <a:p>
            <a:pPr lvl="0" rtl="0">
              <a:spcBef>
                <a:spcPts val="0"/>
              </a:spcBef>
              <a:buNone/>
            </a:pPr>
            <a:r>
              <a:rPr lang="en-GB"/>
              <a:t>dt = 1.0</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1200</a:t>
            </a:r>
          </a:p>
          <a:p>
            <a:pPr lvl="0" rtl="0">
              <a:spcBef>
                <a:spcPts val="0"/>
              </a:spcBef>
              <a:buNone/>
            </a:pPr>
            <a:r>
              <a:t/>
            </a:r>
            <a:endParaRPr/>
          </a:p>
        </p:txBody>
      </p:sp>
      <p:pic>
        <p:nvPicPr>
          <p:cNvPr id="136" name="Shape 136"/>
          <p:cNvPicPr preferRelativeResize="0"/>
          <p:nvPr/>
        </p:nvPicPr>
        <p:blipFill>
          <a:blip r:embed="rId3">
            <a:alphaModFix/>
          </a:blip>
          <a:stretch>
            <a:fillRect/>
          </a:stretch>
        </p:blipFill>
        <p:spPr>
          <a:xfrm>
            <a:off x="6251224" y="1206278"/>
            <a:ext cx="2114049" cy="1672597"/>
          </a:xfrm>
          <a:prstGeom prst="rect">
            <a:avLst/>
          </a:prstGeom>
          <a:noFill/>
          <a:ln>
            <a:noFill/>
          </a:ln>
        </p:spPr>
      </p:pic>
      <p:pic>
        <p:nvPicPr>
          <p:cNvPr id="137" name="Shape 137"/>
          <p:cNvPicPr preferRelativeResize="0"/>
          <p:nvPr/>
        </p:nvPicPr>
        <p:blipFill>
          <a:blip r:embed="rId4">
            <a:alphaModFix/>
          </a:blip>
          <a:stretch>
            <a:fillRect/>
          </a:stretch>
        </p:blipFill>
        <p:spPr>
          <a:xfrm>
            <a:off x="3555380" y="1208399"/>
            <a:ext cx="2114044" cy="1668000"/>
          </a:xfrm>
          <a:prstGeom prst="rect">
            <a:avLst/>
          </a:prstGeom>
          <a:noFill/>
          <a:ln>
            <a:noFill/>
          </a:ln>
        </p:spPr>
      </p:pic>
      <p:sp>
        <p:nvSpPr>
          <p:cNvPr id="138" name="Shape 138"/>
          <p:cNvSpPr txBox="1"/>
          <p:nvPr/>
        </p:nvSpPr>
        <p:spPr>
          <a:xfrm>
            <a:off x="441075" y="3300675"/>
            <a:ext cx="8229600" cy="1668000"/>
          </a:xfrm>
          <a:prstGeom prst="rect">
            <a:avLst/>
          </a:prstGeom>
          <a:noFill/>
          <a:ln>
            <a:noFill/>
          </a:ln>
        </p:spPr>
        <p:txBody>
          <a:bodyPr anchorCtr="0" anchor="t" bIns="91425" lIns="91425" rIns="91425" tIns="91425">
            <a:noAutofit/>
          </a:bodyPr>
          <a:lstStyle/>
          <a:p>
            <a:pPr lvl="0" rtl="0" algn="just">
              <a:spcBef>
                <a:spcPts val="0"/>
              </a:spcBef>
              <a:buNone/>
            </a:pPr>
            <a:r>
              <a:rPr lang="en-GB"/>
              <a:t>We saw using this image different evolution curves depending </a:t>
            </a:r>
            <a:r>
              <a:rPr lang="en-GB"/>
              <a:t>parameters and initial </a:t>
            </a:r>
            <a:r>
              <a:rPr i="1" lang="en-GB"/>
              <a:t>phi</a:t>
            </a:r>
            <a:r>
              <a:rPr lang="en-GB"/>
              <a:t> functions</a:t>
            </a:r>
            <a:r>
              <a:rPr lang="en-GB"/>
              <a:t>. The image was easy to segment. It has no noise, and two segments well-defined. </a:t>
            </a:r>
            <a:br>
              <a:rPr lang="en-GB"/>
            </a:br>
            <a:r>
              <a:rPr lang="en-GB"/>
              <a:t>Although, we found a tough problem in this image. The correct segmentation comes after a few iterations, but its convergence takes too much longer. Each time we </a:t>
            </a:r>
            <a:r>
              <a:rPr lang="en-GB"/>
              <a:t>initialize</a:t>
            </a:r>
            <a:r>
              <a:rPr lang="en-GB"/>
              <a:t> the </a:t>
            </a:r>
            <a:r>
              <a:rPr i="1" lang="en-GB"/>
              <a:t>phi</a:t>
            </a:r>
            <a:r>
              <a:rPr lang="en-GB"/>
              <a:t> function, the difference between iteration grows a lot. The following iterations reduces until almost 0 the difference between iterations value, but again, once the </a:t>
            </a:r>
            <a:r>
              <a:rPr lang="en-GB"/>
              <a:t>initialization</a:t>
            </a:r>
            <a:r>
              <a:rPr lang="en-GB"/>
              <a:t> is performed, the error goes high. It takes a long time to adjust the tolerance value in this case despite of the faster segmentation.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(II)</a:t>
            </a:r>
          </a:p>
        </p:txBody>
      </p:sp>
      <p:cxnSp>
        <p:nvCxnSpPr>
          <p:cNvPr id="144" name="Shape 14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45" name="Shape 145"/>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6" name="Shape 1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47" name="Shape 147"/>
          <p:cNvSpPr txBox="1"/>
          <p:nvPr/>
        </p:nvSpPr>
        <p:spPr>
          <a:xfrm>
            <a:off x="440925" y="1114050"/>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PHANTOM18</a:t>
            </a:r>
          </a:p>
          <a:p>
            <a:pPr lvl="0" rtl="0">
              <a:spcBef>
                <a:spcPts val="0"/>
              </a:spcBef>
              <a:buNone/>
            </a:pPr>
            <a:r>
              <a:t/>
            </a:r>
            <a:endParaRPr/>
          </a:p>
          <a:p>
            <a:pPr lvl="0" rtl="0">
              <a:spcBef>
                <a:spcPts val="0"/>
              </a:spcBef>
              <a:buNone/>
            </a:pPr>
            <a:r>
              <a:t/>
            </a:r>
            <a:endParaRPr/>
          </a:p>
        </p:txBody>
      </p:sp>
      <p:pic>
        <p:nvPicPr>
          <p:cNvPr descr="phantom18_i350_dt05_m04_10fps.gif" id="148" name="Shape 148"/>
          <p:cNvPicPr preferRelativeResize="0"/>
          <p:nvPr/>
        </p:nvPicPr>
        <p:blipFill>
          <a:blip r:embed="rId3">
            <a:alphaModFix/>
          </a:blip>
          <a:stretch>
            <a:fillRect/>
          </a:stretch>
        </p:blipFill>
        <p:spPr>
          <a:xfrm>
            <a:off x="3518926" y="1176649"/>
            <a:ext cx="2118023" cy="1667999"/>
          </a:xfrm>
          <a:prstGeom prst="rect">
            <a:avLst/>
          </a:prstGeom>
          <a:noFill/>
          <a:ln>
            <a:noFill/>
          </a:ln>
        </p:spPr>
      </p:pic>
      <p:pic>
        <p:nvPicPr>
          <p:cNvPr descr="phantom18_i350.jpg" id="149" name="Shape 149"/>
          <p:cNvPicPr preferRelativeResize="0"/>
          <p:nvPr/>
        </p:nvPicPr>
        <p:blipFill rotWithShape="1">
          <a:blip r:embed="rId4">
            <a:alphaModFix/>
          </a:blip>
          <a:srcRect b="11067" l="13127" r="9335" t="8084"/>
          <a:stretch/>
        </p:blipFill>
        <p:spPr>
          <a:xfrm>
            <a:off x="6373983" y="1191374"/>
            <a:ext cx="2132966" cy="1667999"/>
          </a:xfrm>
          <a:prstGeom prst="rect">
            <a:avLst/>
          </a:prstGeom>
          <a:noFill/>
          <a:ln>
            <a:noFill/>
          </a:ln>
        </p:spPr>
      </p:pic>
      <p:sp>
        <p:nvSpPr>
          <p:cNvPr id="150" name="Shape 150"/>
          <p:cNvSpPr txBox="1"/>
          <p:nvPr/>
        </p:nvSpPr>
        <p:spPr>
          <a:xfrm>
            <a:off x="440975" y="1435650"/>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0.4</a:t>
            </a:r>
          </a:p>
          <a:p>
            <a:pPr lvl="0" rtl="0">
              <a:spcBef>
                <a:spcPts val="0"/>
              </a:spcBef>
              <a:buNone/>
            </a:pPr>
            <a:r>
              <a:rPr lang="en-GB"/>
              <a:t>dt = 0.5</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350</a:t>
            </a:r>
          </a:p>
          <a:p>
            <a:pPr lvl="0" rtl="0">
              <a:spcBef>
                <a:spcPts val="0"/>
              </a:spcBef>
              <a:buNone/>
            </a:pPr>
            <a:r>
              <a:t/>
            </a:r>
            <a:endParaRPr/>
          </a:p>
        </p:txBody>
      </p:sp>
      <p:sp>
        <p:nvSpPr>
          <p:cNvPr id="151" name="Shape 151"/>
          <p:cNvSpPr txBox="1"/>
          <p:nvPr/>
        </p:nvSpPr>
        <p:spPr>
          <a:xfrm>
            <a:off x="441075" y="3300675"/>
            <a:ext cx="8229600" cy="1668000"/>
          </a:xfrm>
          <a:prstGeom prst="rect">
            <a:avLst/>
          </a:prstGeom>
          <a:noFill/>
          <a:ln>
            <a:noFill/>
          </a:ln>
        </p:spPr>
        <p:txBody>
          <a:bodyPr anchorCtr="0" anchor="t" bIns="91425" lIns="91425" rIns="91425" tIns="91425">
            <a:noAutofit/>
          </a:bodyPr>
          <a:lstStyle/>
          <a:p>
            <a:pPr lvl="0" rtl="0" algn="just">
              <a:lnSpc>
                <a:spcPct val="115000"/>
              </a:lnSpc>
              <a:spcBef>
                <a:spcPts val="0"/>
              </a:spcBef>
              <a:buNone/>
            </a:pPr>
            <a:r>
              <a:rPr lang="en-GB">
                <a:solidFill>
                  <a:schemeClr val="dk1"/>
                </a:solidFill>
              </a:rPr>
              <a:t>This image is the noised version of PHANTOM17. Despite the noise, this image still appear to be easy to segment because the average intensity values of the two regions are different. We initialized </a:t>
            </a:r>
            <a:r>
              <a:rPr i="1" lang="en-GB">
                <a:solidFill>
                  <a:schemeClr val="dk1"/>
                </a:solidFill>
              </a:rPr>
              <a:t>phi</a:t>
            </a:r>
            <a:r>
              <a:rPr lang="en-GB">
                <a:solidFill>
                  <a:schemeClr val="dk1"/>
                </a:solidFill>
              </a:rPr>
              <a:t> with the recommended values for this problem*. This, and using a big learning rate allowed us to solve it in 350 iterations.</a:t>
            </a:r>
          </a:p>
          <a:p>
            <a:pPr lvl="0">
              <a:spcBef>
                <a:spcPts val="0"/>
              </a:spcBef>
              <a:buNone/>
            </a:pPr>
            <a:r>
              <a:t/>
            </a:r>
            <a:endParaRPr>
              <a:solidFill>
                <a:schemeClr val="dk1"/>
              </a:solidFill>
            </a:endParaRPr>
          </a:p>
          <a:p>
            <a:pPr lvl="0" rtl="0">
              <a:spcBef>
                <a:spcPts val="0"/>
              </a:spcBef>
              <a:buNone/>
            </a:pPr>
            <a:r>
              <a:rPr lang="en-GB">
                <a:solidFill>
                  <a:schemeClr val="dk1"/>
                </a:solidFill>
              </a:rPr>
              <a:t>(*) phi_0=(-sqrt( ( X-round(ni/2)).^2 + (Y-round(nj/4)).^2)+50)</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nvSpPr>
        <p:spPr>
          <a:xfrm>
            <a:off x="152400" y="152400"/>
            <a:ext cx="6710700" cy="915600"/>
          </a:xfrm>
          <a:prstGeom prst="rect">
            <a:avLst/>
          </a:prstGeom>
          <a:noFill/>
          <a:ln>
            <a:noFill/>
          </a:ln>
        </p:spPr>
        <p:txBody>
          <a:bodyPr anchorCtr="0" anchor="ctr" bIns="91425" lIns="91425" rIns="91425" tIns="91425">
            <a:noAutofit/>
          </a:bodyPr>
          <a:lstStyle/>
          <a:p>
            <a:pPr lvl="0" rtl="0">
              <a:spcBef>
                <a:spcPts val="0"/>
              </a:spcBef>
              <a:buNone/>
            </a:pPr>
            <a:r>
              <a:rPr b="1" lang="en-GB" sz="2500">
                <a:solidFill>
                  <a:srgbClr val="351C75"/>
                </a:solidFill>
                <a:latin typeface="Playfair Display"/>
                <a:ea typeface="Playfair Display"/>
                <a:cs typeface="Playfair Display"/>
                <a:sym typeface="Playfair Display"/>
              </a:rPr>
              <a:t>Mandatory tasks</a:t>
            </a:r>
          </a:p>
          <a:p>
            <a:pPr lvl="0" rtl="0">
              <a:spcBef>
                <a:spcPts val="0"/>
              </a:spcBef>
              <a:buNone/>
            </a:pPr>
            <a:r>
              <a:rPr b="1" lang="en-GB" sz="1800">
                <a:solidFill>
                  <a:srgbClr val="351C75"/>
                </a:solidFill>
                <a:latin typeface="Playfair Display"/>
                <a:ea typeface="Playfair Display"/>
                <a:cs typeface="Playfair Display"/>
                <a:sym typeface="Playfair Display"/>
              </a:rPr>
              <a:t>Part II: Video showing the curve evolution (III)</a:t>
            </a:r>
          </a:p>
        </p:txBody>
      </p:sp>
      <p:cxnSp>
        <p:nvCxnSpPr>
          <p:cNvPr id="157" name="Shape 15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58" name="Shape 158"/>
          <p:cNvSpPr txBox="1"/>
          <p:nvPr/>
        </p:nvSpPr>
        <p:spPr>
          <a:xfrm>
            <a:off x="843200" y="2082050"/>
            <a:ext cx="3735900" cy="4359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59" name="Shape 1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r>
              <a:rPr lang="en-GB"/>
              <a:t>/12</a:t>
            </a:r>
          </a:p>
        </p:txBody>
      </p:sp>
      <p:sp>
        <p:nvSpPr>
          <p:cNvPr id="160" name="Shape 160"/>
          <p:cNvSpPr txBox="1"/>
          <p:nvPr/>
        </p:nvSpPr>
        <p:spPr>
          <a:xfrm>
            <a:off x="441025" y="1162062"/>
            <a:ext cx="2664900" cy="393600"/>
          </a:xfrm>
          <a:prstGeom prst="rect">
            <a:avLst/>
          </a:prstGeom>
          <a:noFill/>
          <a:ln>
            <a:noFill/>
          </a:ln>
        </p:spPr>
        <p:txBody>
          <a:bodyPr anchorCtr="0" anchor="t" bIns="91425" lIns="91425" rIns="91425" tIns="91425">
            <a:noAutofit/>
          </a:bodyPr>
          <a:lstStyle/>
          <a:p>
            <a:pPr lvl="0" rtl="0">
              <a:spcBef>
                <a:spcPts val="0"/>
              </a:spcBef>
              <a:buNone/>
            </a:pPr>
            <a:r>
              <a:rPr b="1" lang="en-GB"/>
              <a:t>PHANTOM19</a:t>
            </a:r>
          </a:p>
          <a:p>
            <a:pPr lvl="0" rtl="0">
              <a:spcBef>
                <a:spcPts val="0"/>
              </a:spcBef>
              <a:buNone/>
            </a:pPr>
            <a:r>
              <a:t/>
            </a:r>
            <a:endParaRPr/>
          </a:p>
          <a:p>
            <a:pPr lvl="0" rtl="0">
              <a:spcBef>
                <a:spcPts val="0"/>
              </a:spcBef>
              <a:buNone/>
            </a:pPr>
            <a:r>
              <a:t/>
            </a:r>
            <a:endParaRPr/>
          </a:p>
        </p:txBody>
      </p:sp>
      <p:sp>
        <p:nvSpPr>
          <p:cNvPr id="161" name="Shape 161"/>
          <p:cNvSpPr txBox="1"/>
          <p:nvPr/>
        </p:nvSpPr>
        <p:spPr>
          <a:xfrm>
            <a:off x="441075" y="1483662"/>
            <a:ext cx="2664900" cy="1479000"/>
          </a:xfrm>
          <a:prstGeom prst="rect">
            <a:avLst/>
          </a:prstGeom>
          <a:noFill/>
          <a:ln>
            <a:noFill/>
          </a:ln>
        </p:spPr>
        <p:txBody>
          <a:bodyPr anchorCtr="0" anchor="t" bIns="91425" lIns="91425" rIns="91425" tIns="91425">
            <a:noAutofit/>
          </a:bodyPr>
          <a:lstStyle/>
          <a:p>
            <a:pPr lvl="0" rtl="0">
              <a:spcBef>
                <a:spcPts val="0"/>
              </a:spcBef>
              <a:buNone/>
            </a:pPr>
            <a:r>
              <a:rPr lang="en-GB"/>
              <a:t>Parameters:</a:t>
            </a:r>
          </a:p>
          <a:p>
            <a:pPr lvl="0" rtl="0">
              <a:spcBef>
                <a:spcPts val="0"/>
              </a:spcBef>
              <a:buNone/>
            </a:pPr>
            <a:r>
              <a:rPr lang="en-GB"/>
              <a:t>mu = 0.2</a:t>
            </a:r>
          </a:p>
          <a:p>
            <a:pPr lvl="0" rtl="0">
              <a:spcBef>
                <a:spcPts val="0"/>
              </a:spcBef>
              <a:buNone/>
            </a:pPr>
            <a:r>
              <a:rPr lang="en-GB"/>
              <a:t>dt = 1.0</a:t>
            </a:r>
          </a:p>
          <a:p>
            <a:pPr lvl="0" rtl="0">
              <a:spcBef>
                <a:spcPts val="0"/>
              </a:spcBef>
              <a:buNone/>
            </a:pPr>
            <a:r>
              <a:rPr lang="en-GB"/>
              <a:t>eta = 1.0</a:t>
            </a:r>
          </a:p>
          <a:p>
            <a:pPr lvl="0" rtl="0">
              <a:spcBef>
                <a:spcPts val="0"/>
              </a:spcBef>
              <a:buNone/>
            </a:pPr>
            <a:r>
              <a:rPr lang="en-GB"/>
              <a:t>reIni = 500</a:t>
            </a:r>
          </a:p>
          <a:p>
            <a:pPr lvl="0" rtl="0">
              <a:spcBef>
                <a:spcPts val="0"/>
              </a:spcBef>
              <a:buNone/>
            </a:pPr>
            <a:r>
              <a:rPr lang="en-GB"/>
              <a:t>Iterations = 25000</a:t>
            </a:r>
          </a:p>
          <a:p>
            <a:pPr lvl="0" rtl="0">
              <a:spcBef>
                <a:spcPts val="0"/>
              </a:spcBef>
              <a:buNone/>
            </a:pPr>
            <a:r>
              <a:t/>
            </a:r>
            <a:endParaRPr/>
          </a:p>
        </p:txBody>
      </p:sp>
      <p:pic>
        <p:nvPicPr>
          <p:cNvPr id="162" name="Shape 162"/>
          <p:cNvPicPr preferRelativeResize="0"/>
          <p:nvPr/>
        </p:nvPicPr>
        <p:blipFill>
          <a:blip r:embed="rId3">
            <a:alphaModFix/>
          </a:blip>
          <a:stretch>
            <a:fillRect/>
          </a:stretch>
        </p:blipFill>
        <p:spPr>
          <a:xfrm>
            <a:off x="6176675" y="1144199"/>
            <a:ext cx="2273055" cy="1800599"/>
          </a:xfrm>
          <a:prstGeom prst="rect">
            <a:avLst/>
          </a:prstGeom>
          <a:noFill/>
          <a:ln>
            <a:noFill/>
          </a:ln>
        </p:spPr>
      </p:pic>
      <p:pic>
        <p:nvPicPr>
          <p:cNvPr id="163" name="Shape 163"/>
          <p:cNvPicPr preferRelativeResize="0"/>
          <p:nvPr/>
        </p:nvPicPr>
        <p:blipFill>
          <a:blip r:embed="rId4">
            <a:alphaModFix/>
          </a:blip>
          <a:stretch>
            <a:fillRect/>
          </a:stretch>
        </p:blipFill>
        <p:spPr>
          <a:xfrm>
            <a:off x="3284697" y="1144200"/>
            <a:ext cx="2282202" cy="1800600"/>
          </a:xfrm>
          <a:prstGeom prst="rect">
            <a:avLst/>
          </a:prstGeom>
          <a:noFill/>
          <a:ln>
            <a:noFill/>
          </a:ln>
        </p:spPr>
      </p:pic>
      <p:sp>
        <p:nvSpPr>
          <p:cNvPr id="164" name="Shape 164"/>
          <p:cNvSpPr txBox="1"/>
          <p:nvPr/>
        </p:nvSpPr>
        <p:spPr>
          <a:xfrm>
            <a:off x="457200" y="3532000"/>
            <a:ext cx="8229600" cy="1479000"/>
          </a:xfrm>
          <a:prstGeom prst="rect">
            <a:avLst/>
          </a:prstGeom>
          <a:noFill/>
          <a:ln>
            <a:noFill/>
          </a:ln>
        </p:spPr>
        <p:txBody>
          <a:bodyPr anchorCtr="0" anchor="t" bIns="91425" lIns="91425" rIns="91425" tIns="91425">
            <a:noAutofit/>
          </a:bodyPr>
          <a:lstStyle/>
          <a:p>
            <a:pPr lvl="0" algn="just">
              <a:spcBef>
                <a:spcPts val="0"/>
              </a:spcBef>
              <a:buNone/>
            </a:pPr>
            <a:r>
              <a:rPr lang="en-GB"/>
              <a:t>We can see that segmentation does not work in this example. We used different </a:t>
            </a:r>
            <a:r>
              <a:rPr lang="en-GB"/>
              <a:t>parameters</a:t>
            </a:r>
            <a:r>
              <a:rPr lang="en-GB"/>
              <a:t> and different </a:t>
            </a:r>
            <a:r>
              <a:rPr i="1" lang="en-GB"/>
              <a:t>phi</a:t>
            </a:r>
            <a:r>
              <a:rPr lang="en-GB"/>
              <a:t> </a:t>
            </a:r>
            <a:r>
              <a:rPr lang="en-GB"/>
              <a:t>functions</a:t>
            </a:r>
            <a:r>
              <a:rPr lang="en-GB"/>
              <a:t>. The algorithm is able to converge quite faster. It does not mean that the segmentation is correct though. We used a really low tolerance because we wanted to discover the behaviour in higher iterations. </a:t>
            </a:r>
            <a:br>
              <a:rPr lang="en-GB"/>
            </a:br>
          </a:p>
          <a:p>
            <a:pPr lvl="0" rtl="0" algn="just">
              <a:spcBef>
                <a:spcPts val="0"/>
              </a:spcBef>
              <a:buNone/>
            </a:pPr>
            <a:r>
              <a:rPr lang="en-GB"/>
              <a:t>We will come back to this example in the slide number 11.</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